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259" r:id="rId3"/>
    <p:sldId id="287" r:id="rId4"/>
    <p:sldId id="289" r:id="rId5"/>
    <p:sldId id="288" r:id="rId6"/>
  </p:sldIdLst>
  <p:sldSz cx="12192000" cy="6858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Century Gothic" panose="020B0502020202020204" pitchFamily="3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F0FA"/>
    <a:srgbClr val="4390BC"/>
    <a:srgbClr val="84CDEE"/>
    <a:srgbClr val="50B8E7"/>
    <a:srgbClr val="00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16514DD-2DB5-4286-BAAE-EBE3A88DD9C9}">
  <a:tblStyle styleId="{016514DD-2DB5-4286-BAAE-EBE3A88DD9C9}" styleName="Table_0">
    <a:wholeTbl>
      <a:tcTxStyle b="off" i="off">
        <a:font>
          <a:latin typeface="Calibri"/>
          <a:ea typeface="Calibri"/>
          <a:cs typeface="Calibri"/>
        </a:font>
        <a:schemeClr val="lt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insideV>
        </a:tcBdr>
        <a:fill>
          <a:solidFill>
            <a:srgbClr val="E6E6E6"/>
          </a:solidFill>
        </a:fill>
      </a:tcStyle>
    </a:wholeTbl>
    <a:band1H>
      <a:tcStyle>
        <a:tcBdr/>
        <a:fill>
          <a:solidFill>
            <a:srgbClr val="CACACA"/>
          </a:solidFill>
        </a:fill>
      </a:tcStyle>
    </a:band1H>
    <a:band1V>
      <a:tcStyle>
        <a:tcBdr/>
        <a:fill>
          <a:solidFill>
            <a:srgbClr val="CACACA"/>
          </a:solidFill>
        </a:fill>
      </a:tcStyle>
    </a:band1V>
    <a:lastCol>
      <a:tcTxStyle b="on" i="off"/>
      <a:tcStyle>
        <a:tcBdr>
          <a:left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left>
        </a:tcBdr>
        <a:fill>
          <a:solidFill>
            <a:srgbClr val="A8A8A8"/>
          </a:solidFill>
        </a:fill>
      </a:tcStyle>
    </a:lastCol>
    <a:firstCol>
      <a:tcTxStyle b="on" i="off"/>
      <a:tcStyle>
        <a:tcBdr>
          <a:right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right>
        </a:tcBdr>
        <a:fill>
          <a:solidFill>
            <a:srgbClr val="A8A8A8"/>
          </a:solidFill>
        </a:fill>
      </a:tcStyle>
    </a:firstCol>
    <a:lastRow>
      <a:tcTxStyle b="on" i="off"/>
      <a:tcStyle>
        <a:tcBdr>
          <a:top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A8A8A8"/>
          </a:solidFill>
        </a:fill>
      </a:tcStyle>
    </a:lastRow>
    <a:seCell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</a:tcBdr>
      </a:tcStyle>
    </a:seCell>
    <a:swCell>
      <a:tcStyle>
        <a:tcBdr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swCell>
    <a:firstRow>
      <a:tcTxStyle b="on" i="off"/>
      <a:tcStyle>
        <a:tcBdr>
          <a:bottom>
            <a:ln w="25400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left>
        </a:tcBdr>
      </a:tcStyle>
    </a:neCell>
    <a:nwCell>
      <a:tcStyle>
        <a:tcBdr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med" len="med"/>
              <a:tailEnd type="none" w="med" len="med"/>
            </a:ln>
          </a:right>
        </a:tcBdr>
      </a:tcStyle>
    </a:nwCell>
  </a:tblStyle>
  <a:tblStyle styleId="{BAF8BCBF-98AD-401C-969F-90550944852B}" styleName="Table_1"/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sv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2" y="0"/>
            <a:ext cx="2971799" cy="4587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399" cy="308609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" name="Shape 8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725292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167634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399" cy="360045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Shape 108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878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en-CA"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083019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5"/>
            <a:ext cx="4351338" cy="10515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5"/>
            <a:ext cx="5811838" cy="77342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Shape 8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ctrTitle"/>
          </p:nvPr>
        </p:nvSpPr>
        <p:spPr>
          <a:xfrm>
            <a:off x="1524000" y="1122362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ctr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16557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ctr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599" cy="2852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831850" y="4589462"/>
            <a:ext cx="10515599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rgbClr val="888888"/>
              </a:buClr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rgbClr val="888888"/>
              </a:buClr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839787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839787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body" idx="2"/>
          </p:nvPr>
        </p:nvSpPr>
        <p:spPr>
          <a:xfrm>
            <a:off x="839787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7" cy="8239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7" cy="3684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1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254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508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2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xfrm>
            <a:off x="839787" y="457200"/>
            <a:ext cx="3932237" cy="16001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67" name="Shape 67"/>
          <p:cNvSpPr>
            <a:spLocks noGrp="1"/>
          </p:cNvSpPr>
          <p:nvPr>
            <p:ph type="pic" idx="2"/>
          </p:nvPr>
        </p:nvSpPr>
        <p:spPr>
          <a:xfrm>
            <a:off x="5183187" y="987425"/>
            <a:ext cx="6172199" cy="48736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body" idx="1"/>
          </p:nvPr>
        </p:nvSpPr>
        <p:spPr>
          <a:xfrm>
            <a:off x="839787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599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228600" marR="0" lvl="0" indent="-508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685800" marR="0" lvl="1" indent="-762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143000" marR="0" lvl="2" indent="-1016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600200" marR="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057400" marR="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514600" marR="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971800" marR="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429000" marR="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886200" marR="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buSzPct val="1000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19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-CA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lang="en-CA"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bT--9shzQcU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/>
        </p:nvSpPr>
        <p:spPr>
          <a:xfrm>
            <a:off x="4107310" y="0"/>
            <a:ext cx="2046848" cy="6858000"/>
          </a:xfrm>
          <a:prstGeom prst="rect">
            <a:avLst/>
          </a:prstGeom>
          <a:solidFill>
            <a:srgbClr val="50B8E7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0" y="0"/>
            <a:ext cx="4107309" cy="6858000"/>
          </a:xfrm>
          <a:prstGeom prst="rect">
            <a:avLst/>
          </a:prstGeom>
          <a:solidFill>
            <a:srgbClr val="4390BC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rgbClr val="385623"/>
              </a:solidFill>
              <a:highlight>
                <a:srgbClr val="FFFF00"/>
              </a:highlight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6126567" y="0"/>
            <a:ext cx="2026919" cy="6858000"/>
          </a:xfrm>
          <a:prstGeom prst="rect">
            <a:avLst/>
          </a:prstGeom>
          <a:solidFill>
            <a:srgbClr val="84CDEE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58159" y="853653"/>
            <a:ext cx="4635284" cy="286232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6000" b="1" dirty="0" err="1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FlappyBrainTeam</a:t>
            </a:r>
            <a:endParaRPr lang="en-CA" sz="6000" b="1" dirty="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92" name="Shape 92"/>
          <p:cNvSpPr/>
          <p:nvPr/>
        </p:nvSpPr>
        <p:spPr>
          <a:xfrm>
            <a:off x="8153485" y="0"/>
            <a:ext cx="2026919" cy="6858000"/>
          </a:xfrm>
          <a:prstGeom prst="rect">
            <a:avLst/>
          </a:prstGeom>
          <a:solidFill>
            <a:srgbClr val="B9E2F5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Shape 93"/>
          <p:cNvSpPr/>
          <p:nvPr/>
        </p:nvSpPr>
        <p:spPr>
          <a:xfrm>
            <a:off x="10152813" y="0"/>
            <a:ext cx="2026919" cy="6858000"/>
          </a:xfrm>
          <a:prstGeom prst="rect">
            <a:avLst/>
          </a:prstGeom>
          <a:solidFill>
            <a:srgbClr val="DCF0FA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Shape 94"/>
          <p:cNvSpPr txBox="1"/>
          <p:nvPr/>
        </p:nvSpPr>
        <p:spPr>
          <a:xfrm>
            <a:off x="1753331" y="4090219"/>
            <a:ext cx="5835246" cy="10773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Garnet Crookes</a:t>
            </a: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lt1"/>
                </a:solidFill>
                <a:latin typeface="Century Gothic"/>
              </a:rPr>
              <a:t>Mohammed </a:t>
            </a:r>
            <a:r>
              <a:rPr lang="en-US" sz="3200" b="1" dirty="0" err="1">
                <a:solidFill>
                  <a:schemeClr val="lt1"/>
                </a:solidFill>
                <a:latin typeface="Century Gothic"/>
              </a:rPr>
              <a:t>Alhajjaj</a:t>
            </a:r>
            <a:endParaRPr lang="en-US" sz="3200" b="1" dirty="0">
              <a:solidFill>
                <a:schemeClr val="lt1"/>
              </a:solidFill>
              <a:latin typeface="Century Gothic"/>
            </a:endParaRPr>
          </a:p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US" sz="3200" b="1" dirty="0">
                <a:solidFill>
                  <a:schemeClr val="lt1"/>
                </a:solidFill>
                <a:latin typeface="Century Gothic"/>
                <a:sym typeface="Century Gothic"/>
              </a:rPr>
              <a:t>Derek Walz</a:t>
            </a:r>
            <a:endParaRPr lang="en-CA" sz="3200" b="1" dirty="0">
              <a:solidFill>
                <a:schemeClr val="lt1"/>
              </a:solidFill>
              <a:latin typeface="Century Gothic"/>
              <a:sym typeface="Century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Problem Statement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699592"/>
            <a:ext cx="10275451" cy="3180522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3200" dirty="0">
                <a:solidFill>
                  <a:schemeClr val="dk1"/>
                </a:solidFill>
                <a:latin typeface="Calibri"/>
                <a:cs typeface="Calibri"/>
              </a:rPr>
              <a:t>Enabling those with mobility limitations to participate with today’s complex computer interface requirements</a:t>
            </a:r>
          </a:p>
          <a:p>
            <a:pPr marL="457188" lvl="1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 lvl="1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4551012"/>
              </p:ext>
            </p:extLst>
          </p:nvPr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  <p:pic>
        <p:nvPicPr>
          <p:cNvPr id="4" name="Graphic 3" descr="Artificial Intelligence with solid fill">
            <a:extLst>
              <a:ext uri="{FF2B5EF4-FFF2-40B4-BE49-F238E27FC236}">
                <a16:creationId xmlns:a16="http://schemas.microsoft.com/office/drawing/2014/main" id="{BAC53636-DFB5-8751-320E-C3D2C54B97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343377" y="3429000"/>
            <a:ext cx="1239430" cy="123943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Solution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318650"/>
            <a:ext cx="10275451" cy="3561464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Utilize BCI tools allowing users to control computer mouse movements through EOG readings </a:t>
            </a: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User has full two-dimensional motion with clicking capability</a:t>
            </a: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r>
              <a:rPr lang="en-CA" sz="2500" dirty="0">
                <a:solidFill>
                  <a:schemeClr val="dk1"/>
                </a:solidFill>
                <a:latin typeface="Calibri"/>
                <a:cs typeface="Calibri"/>
              </a:rPr>
              <a:t>Potential to widen implementation to other applications requiring 4+ standard control inputs</a:t>
            </a:r>
          </a:p>
          <a:p>
            <a:pPr marL="457188" lvl="1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 lvl="1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457188" indent="-446584">
              <a:buClr>
                <a:schemeClr val="dk1"/>
              </a:buClr>
              <a:buSzPct val="100000"/>
              <a:buFont typeface="Calibri"/>
              <a:buChar char="•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772083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Implementation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  <p:pic>
        <p:nvPicPr>
          <p:cNvPr id="3" name="video">
            <a:hlinkClick r:id="" action="ppaction://media"/>
            <a:extLst>
              <a:ext uri="{FF2B5EF4-FFF2-40B4-BE49-F238E27FC236}">
                <a16:creationId xmlns:a16="http://schemas.microsoft.com/office/drawing/2014/main" id="{F8D0F342-EED0-2188-584F-E064294EBB9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29439" y="1153610"/>
            <a:ext cx="7270200" cy="4089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201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6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/>
        </p:nvSpPr>
        <p:spPr>
          <a:xfrm rot="10800000">
            <a:off x="531054" y="6224951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Shape 111"/>
          <p:cNvCxnSpPr/>
          <p:nvPr/>
        </p:nvCxnSpPr>
        <p:spPr>
          <a:xfrm rot="10800000" flipH="1">
            <a:off x="597875" y="6291773"/>
            <a:ext cx="11007970" cy="1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2" name="Shape 112"/>
          <p:cNvSpPr/>
          <p:nvPr/>
        </p:nvSpPr>
        <p:spPr>
          <a:xfrm rot="10800000">
            <a:off x="1863968" y="624077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Shape 113"/>
          <p:cNvSpPr/>
          <p:nvPr/>
        </p:nvSpPr>
        <p:spPr>
          <a:xfrm rot="10800000">
            <a:off x="3536851" y="6214398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/>
          <p:nvPr/>
        </p:nvSpPr>
        <p:spPr>
          <a:xfrm rot="10800000">
            <a:off x="5209735" y="6214399"/>
            <a:ext cx="133642" cy="133642"/>
          </a:xfrm>
          <a:prstGeom prst="flowChartConnector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1071562" y="6240778"/>
            <a:ext cx="0" cy="17147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18" name="Shape 118"/>
          <p:cNvSpPr/>
          <p:nvPr/>
        </p:nvSpPr>
        <p:spPr>
          <a:xfrm>
            <a:off x="744189" y="5494005"/>
            <a:ext cx="405425" cy="39084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Shape 124"/>
          <p:cNvSpPr txBox="1"/>
          <p:nvPr/>
        </p:nvSpPr>
        <p:spPr>
          <a:xfrm>
            <a:off x="9309525" y="5904641"/>
            <a:ext cx="2057272" cy="40010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  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242466" y="377943"/>
            <a:ext cx="4793456" cy="58477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en-CA" sz="3200" b="1" dirty="0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Video Link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882175" y="1318650"/>
            <a:ext cx="10275451" cy="3561464"/>
          </a:xfrm>
          <a:prstGeom prst="rect">
            <a:avLst/>
          </a:prstGeom>
          <a:noFill/>
          <a:ln>
            <a:noFill/>
          </a:ln>
        </p:spPr>
        <p:txBody>
          <a:bodyPr lIns="121900" tIns="60925" rIns="121900" bIns="60925" anchor="t" anchorCtr="0">
            <a:noAutofit/>
          </a:bodyPr>
          <a:lstStyle/>
          <a:p>
            <a:pPr marL="10604" lvl="1">
              <a:buClr>
                <a:schemeClr val="dk1"/>
              </a:buClr>
              <a:buSzPct val="100000"/>
            </a:pPr>
            <a:r>
              <a:rPr lang="en-CA" sz="3600" dirty="0">
                <a:hlinkClick r:id="rId3"/>
              </a:rPr>
              <a:t>video tutorial for EOG mouse control - YouTube</a:t>
            </a:r>
            <a:endParaRPr lang="en-CA" sz="2500" dirty="0">
              <a:solidFill>
                <a:schemeClr val="dk1"/>
              </a:solidFill>
              <a:latin typeface="Calibri"/>
              <a:cs typeface="Calibri"/>
            </a:endParaRPr>
          </a:p>
          <a:p>
            <a:pPr marL="10604">
              <a:buClr>
                <a:schemeClr val="dk1"/>
              </a:buClr>
              <a:buSzPct val="100000"/>
            </a:pPr>
            <a:endParaRPr lang="en-CA" sz="2500" dirty="0">
              <a:solidFill>
                <a:schemeClr val="dk1"/>
              </a:solidFill>
              <a:latin typeface="Calibri"/>
              <a:cs typeface="Calibri"/>
              <a:sym typeface="Calibri"/>
            </a:endParaRP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561CCD47-3AD8-3C14-B38F-FFE57D3CE4A3}"/>
              </a:ext>
            </a:extLst>
          </p:cNvPr>
          <p:cNvGraphicFramePr>
            <a:graphicFrameLocks noGrp="1"/>
          </p:cNvGraphicFramePr>
          <p:nvPr/>
        </p:nvGraphicFramePr>
        <p:xfrm>
          <a:off x="0" y="5722145"/>
          <a:ext cx="12192000" cy="113585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182849895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1930085931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695625211"/>
                    </a:ext>
                  </a:extLst>
                </a:gridCol>
              </a:tblGrid>
              <a:tr h="1135855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4390BC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84CDEE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rgbClr val="DCF0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31392932"/>
                  </a:ext>
                </a:extLst>
              </a:tr>
            </a:tbl>
          </a:graphicData>
        </a:graphic>
      </p:graphicFrame>
      <p:sp>
        <p:nvSpPr>
          <p:cNvPr id="120" name="Shape 120"/>
          <p:cNvSpPr txBox="1"/>
          <p:nvPr/>
        </p:nvSpPr>
        <p:spPr>
          <a:xfrm>
            <a:off x="0" y="5811425"/>
            <a:ext cx="408653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Problem Statement</a:t>
            </a:r>
          </a:p>
        </p:txBody>
      </p:sp>
      <p:sp>
        <p:nvSpPr>
          <p:cNvPr id="28" name="Shape 120">
            <a:extLst>
              <a:ext uri="{FF2B5EF4-FFF2-40B4-BE49-F238E27FC236}">
                <a16:creationId xmlns:a16="http://schemas.microsoft.com/office/drawing/2014/main" id="{C31F9A7A-2A92-41CB-3C2D-E940205CE19D}"/>
              </a:ext>
            </a:extLst>
          </p:cNvPr>
          <p:cNvSpPr txBox="1"/>
          <p:nvPr/>
        </p:nvSpPr>
        <p:spPr>
          <a:xfrm>
            <a:off x="4086537" y="5804801"/>
            <a:ext cx="4018927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Solution</a:t>
            </a:r>
          </a:p>
        </p:txBody>
      </p:sp>
      <p:sp>
        <p:nvSpPr>
          <p:cNvPr id="29" name="Shape 120">
            <a:extLst>
              <a:ext uri="{FF2B5EF4-FFF2-40B4-BE49-F238E27FC236}">
                <a16:creationId xmlns:a16="http://schemas.microsoft.com/office/drawing/2014/main" id="{9AD4E5F5-7424-8F50-E992-060BC83C87C7}"/>
              </a:ext>
            </a:extLst>
          </p:cNvPr>
          <p:cNvSpPr txBox="1"/>
          <p:nvPr/>
        </p:nvSpPr>
        <p:spPr>
          <a:xfrm>
            <a:off x="8105464" y="5808116"/>
            <a:ext cx="4086536" cy="10156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SzPct val="25000"/>
              <a:buNone/>
            </a:pPr>
            <a:r>
              <a:rPr lang="en-CA" sz="2000" b="1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Implementation</a:t>
            </a:r>
          </a:p>
        </p:txBody>
      </p:sp>
    </p:spTree>
    <p:extLst>
      <p:ext uri="{BB962C8B-B14F-4D97-AF65-F5344CB8AC3E}">
        <p14:creationId xmlns:p14="http://schemas.microsoft.com/office/powerpoint/2010/main" val="22435243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92</Words>
  <Application>Microsoft Office PowerPoint</Application>
  <PresentationFormat>Widescreen</PresentationFormat>
  <Paragraphs>38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Calibri</vt:lpstr>
      <vt:lpstr>Century Gothic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Derek Walz</dc:creator>
  <cp:lastModifiedBy>Mohammed Alhajjaj</cp:lastModifiedBy>
  <cp:revision>6</cp:revision>
  <dcterms:modified xsi:type="dcterms:W3CDTF">2022-08-01T08:15:26Z</dcterms:modified>
</cp:coreProperties>
</file>